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77" r:id="rId3"/>
    <p:sldId id="296" r:id="rId4"/>
    <p:sldId id="308" r:id="rId5"/>
    <p:sldId id="301" r:id="rId6"/>
    <p:sldId id="302" r:id="rId7"/>
    <p:sldId id="299" r:id="rId8"/>
    <p:sldId id="293" r:id="rId9"/>
    <p:sldId id="270" r:id="rId10"/>
    <p:sldId id="303" r:id="rId11"/>
    <p:sldId id="305" r:id="rId12"/>
    <p:sldId id="306" r:id="rId13"/>
    <p:sldId id="307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4660"/>
  </p:normalViewPr>
  <p:slideViewPr>
    <p:cSldViewPr>
      <p:cViewPr>
        <p:scale>
          <a:sx n="100" d="100"/>
          <a:sy n="100" d="100"/>
        </p:scale>
        <p:origin x="-132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6411"/>
          </a:xfrm>
          <a:prstGeom prst="rect">
            <a:avLst/>
          </a:prstGeom>
        </p:spPr>
        <p:txBody>
          <a:bodyPr vert="horz" lIns="91386" tIns="45690" rIns="91386" bIns="456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0"/>
            <a:ext cx="2945659" cy="496411"/>
          </a:xfrm>
          <a:prstGeom prst="rect">
            <a:avLst/>
          </a:prstGeom>
        </p:spPr>
        <p:txBody>
          <a:bodyPr vert="horz" lIns="91386" tIns="45690" rIns="91386" bIns="45690" rtlCol="0"/>
          <a:lstStyle>
            <a:lvl1pPr algn="r">
              <a:defRPr sz="1200"/>
            </a:lvl1pPr>
          </a:lstStyle>
          <a:p>
            <a:fld id="{AB1CDF13-5614-40EB-A507-ECAE69F89DE6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6" tIns="45690" rIns="91386" bIns="456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86" tIns="45690" rIns="91386" bIns="4569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0091"/>
            <a:ext cx="2945659" cy="496411"/>
          </a:xfrm>
          <a:prstGeom prst="rect">
            <a:avLst/>
          </a:prstGeom>
        </p:spPr>
        <p:txBody>
          <a:bodyPr vert="horz" lIns="91386" tIns="45690" rIns="91386" bIns="456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30091"/>
            <a:ext cx="2945659" cy="496411"/>
          </a:xfrm>
          <a:prstGeom prst="rect">
            <a:avLst/>
          </a:prstGeom>
        </p:spPr>
        <p:txBody>
          <a:bodyPr vert="horz" lIns="91386" tIns="45690" rIns="91386" bIns="45690" rtlCol="0" anchor="b"/>
          <a:lstStyle>
            <a:lvl1pPr algn="r">
              <a:defRPr sz="1200"/>
            </a:lvl1pPr>
          </a:lstStyle>
          <a:p>
            <a:fld id="{19529AF9-CB04-406A-AABD-2068DBAFD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5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5038" y="746125"/>
            <a:ext cx="4927600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88BA-0BB5-4D26-9C1F-98ABD4ED7A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67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7713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88BA-0BB5-4D26-9C1F-98ABD4ED7A6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26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7713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88BA-0BB5-4D26-9C1F-98ABD4ED7A6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751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7713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88BA-0BB5-4D26-9C1F-98ABD4ED7A6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37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88BA-0BB5-4D26-9C1F-98ABD4ED7A6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88BA-0BB5-4D26-9C1F-98ABD4ED7A6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7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88BA-0BB5-4D26-9C1F-98ABD4ED7A6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78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88BA-0BB5-4D26-9C1F-98ABD4ED7A6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17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88BA-0BB5-4D26-9C1F-98ABD4ED7A6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30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88BA-0BB5-4D26-9C1F-98ABD4ED7A6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68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7713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88BA-0BB5-4D26-9C1F-98ABD4ED7A6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3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7713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88BA-0BB5-4D26-9C1F-98ABD4ED7A6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93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7713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88BA-0BB5-4D26-9C1F-98ABD4ED7A6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1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3FE4-00BD-4B29-AF29-A7C904B0664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62A5-342C-4F31-8326-385E9CC70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7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3FE4-00BD-4B29-AF29-A7C904B0664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62A5-342C-4F31-8326-385E9CC70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0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3FE4-00BD-4B29-AF29-A7C904B0664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62A5-342C-4F31-8326-385E9CC70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1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3FE4-00BD-4B29-AF29-A7C904B0664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62A5-342C-4F31-8326-385E9CC70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2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3FE4-00BD-4B29-AF29-A7C904B0664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62A5-342C-4F31-8326-385E9CC70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2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3FE4-00BD-4B29-AF29-A7C904B0664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62A5-342C-4F31-8326-385E9CC70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3FE4-00BD-4B29-AF29-A7C904B0664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62A5-342C-4F31-8326-385E9CC70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8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3FE4-00BD-4B29-AF29-A7C904B0664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62A5-342C-4F31-8326-385E9CC70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79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3FE4-00BD-4B29-AF29-A7C904B0664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62A5-342C-4F31-8326-385E9CC70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3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3FE4-00BD-4B29-AF29-A7C904B0664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62A5-342C-4F31-8326-385E9CC70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52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3FE4-00BD-4B29-AF29-A7C904B0664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62A5-342C-4F31-8326-385E9CC70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3FE4-00BD-4B29-AF29-A7C904B0664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462A5-342C-4F31-8326-385E9CC70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4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" y="620688"/>
            <a:ext cx="9144000" cy="57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174" y="4869160"/>
            <a:ext cx="8374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нормативах накопления твердых коммунальных отходов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</a:p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заседании Трехсторонней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Санкт-Петербурга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регулированию социально-трудовых отношений 28.03.2017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68227" y="6519944"/>
            <a:ext cx="431022" cy="307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9"/>
          </a:p>
        </p:txBody>
      </p:sp>
    </p:spTree>
    <p:extLst>
      <p:ext uri="{BB962C8B-B14F-4D97-AF65-F5344CB8AC3E}">
        <p14:creationId xmlns:p14="http://schemas.microsoft.com/office/powerpoint/2010/main" val="21943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4" y="5803331"/>
            <a:ext cx="8326447" cy="10728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679"/>
            <a:ext cx="9183736" cy="95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6439" y="97934"/>
            <a:ext cx="5803491" cy="634929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Изменение платы за вывоз и утилизацию ТКО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на территории Санкт-Петербурга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27109" y="6463924"/>
            <a:ext cx="2133600" cy="365125"/>
          </a:xfrm>
        </p:spPr>
        <p:txBody>
          <a:bodyPr/>
          <a:lstStyle/>
          <a:p>
            <a:fld id="{0F5FA265-0F5B-4F9A-B862-324DD1ADB697}" type="slidenum"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1223" y="989704"/>
            <a:ext cx="6121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средневзвешенного тарифа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утилизацию 1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ТКО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44748"/>
              </p:ext>
            </p:extLst>
          </p:nvPr>
        </p:nvGraphicFramePr>
        <p:xfrm>
          <a:off x="569687" y="1556792"/>
          <a:ext cx="8291022" cy="3215310"/>
        </p:xfrm>
        <a:graphic>
          <a:graphicData uri="http://schemas.openxmlformats.org/drawingml/2006/table">
            <a:tbl>
              <a:tblPr/>
              <a:tblGrid>
                <a:gridCol w="1642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8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9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18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67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услуги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утилизации, объем захоронения,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тыс.тонн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Тариф, заложенный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платеж гражданина, руб./тонну в условиях действующих нормативов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Тариф, заложенный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платеж гражданина, руб./тонну в условиях предлагаемых нормативов и сохранения платежа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гражданина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Объем,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тонн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8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Утилизация (захоронение),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том числе: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утилизация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694,62**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1 413,48**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1 994,75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803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захоронение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753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1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ГУП «Завод МПБО-2»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утилизация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1412,86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1412,86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1 179,00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1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захоронение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1412,86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1412,86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812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«Новый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свет»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утилизация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1449,98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1449,98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6360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захоронение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1449,98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1449,98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Полигоны ЛО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захоронение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815,75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853,52*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815,75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914" y="4941168"/>
            <a:ext cx="8301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Тарифы на услуги в сфере захоронения твердых коммунальных отходов с 01.07.2017 не территории Ленинградской области установлены в диапазоне от 639,43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/тонн до 947,49 руб./тонн (без НДС) в соответствии с приказом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тарифам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ценовой политике Ленинградской области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01.12.2016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187-п. Для приведенных в таблице расчетов использовался -  853,52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руб./тонн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учетом НДС – </a:t>
            </a:r>
            <a:r>
              <a:rPr lang="ru-RU" sz="1200" dirty="0" smtClean="0">
                <a:latin typeface="Times New Roman" panose="02020603050405020304" pitchFamily="18" charset="0"/>
              </a:rPr>
              <a:t>1007,15 руб./тонн)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Средневзвешенный тариф за утилизацию и захоронение ТКО с учетом полигонов Ленинградской области (с НДС).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87" y="5823372"/>
            <a:ext cx="8326447" cy="10728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" y="-21679"/>
            <a:ext cx="9149431" cy="95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6439" y="97934"/>
            <a:ext cx="5803491" cy="634929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Изменение платы за вывоз и утилизацию ТКО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на территории Санкт-Петербурга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27109" y="6463924"/>
            <a:ext cx="2133600" cy="365125"/>
          </a:xfrm>
        </p:spPr>
        <p:txBody>
          <a:bodyPr/>
          <a:lstStyle/>
          <a:p>
            <a:fld id="{0F5FA265-0F5B-4F9A-B862-324DD1ADB697}" type="slidenum"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5365" y="780648"/>
            <a:ext cx="759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платы гражданина за вывоз и утилизацию ТКО с 01.07.2017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1" name="Скругленный прямоугольник 1070"/>
          <p:cNvSpPr/>
          <p:nvPr/>
        </p:nvSpPr>
        <p:spPr>
          <a:xfrm>
            <a:off x="675264" y="1144149"/>
            <a:ext cx="3198870" cy="6569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нормативе накопления ТКО равном 1,880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/чел. в год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5372971" y="1135737"/>
            <a:ext cx="3085437" cy="6750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нормативе накопления ТКО равном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2,055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/чел. в год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197685" y="889641"/>
            <a:ext cx="793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+ 9,3%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35154" y="2377964"/>
            <a:ext cx="4413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образованных ТКО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в соответствии </a:t>
            </a:r>
          </a:p>
          <a:p>
            <a:r>
              <a:rPr lang="ru-RU" sz="13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Территориальной схемой обращения с отходами, </a:t>
            </a:r>
          </a:p>
          <a:p>
            <a:r>
              <a:rPr lang="ru-RU" sz="13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с ТКО, утвержденной постановлением Правительства Санкт-Петербурга от 16.12.2016 № 1147</a:t>
            </a:r>
            <a:endParaRPr lang="ru-RU" sz="13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7" name="Стрелка влево 1086"/>
          <p:cNvSpPr/>
          <p:nvPr/>
        </p:nvSpPr>
        <p:spPr>
          <a:xfrm rot="16200000">
            <a:off x="1888980" y="1980673"/>
            <a:ext cx="615715" cy="355031"/>
          </a:xfrm>
          <a:prstGeom prst="leftArrow">
            <a:avLst>
              <a:gd name="adj1" fmla="val 50000"/>
              <a:gd name="adj2" fmla="val 95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849759" y="2682353"/>
            <a:ext cx="408707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образования ТКО в 2017 году</a:t>
            </a:r>
            <a:endParaRPr lang="ru-RU" sz="13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9543" y="3275237"/>
            <a:ext cx="3354591" cy="5264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1 703 353,120 тонн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8 846 289,899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39893" y="3270516"/>
            <a:ext cx="3354591" cy="5264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1 994 750,390 тонн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10 739 476,634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 влево 42"/>
          <p:cNvSpPr/>
          <p:nvPr/>
        </p:nvSpPr>
        <p:spPr>
          <a:xfrm rot="16200000">
            <a:off x="6607831" y="2004923"/>
            <a:ext cx="615715" cy="355031"/>
          </a:xfrm>
          <a:prstGeom prst="leftArrow">
            <a:avLst>
              <a:gd name="adj1" fmla="val 50000"/>
              <a:gd name="adj2" fmla="val 95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4305" y="3870334"/>
            <a:ext cx="4393678" cy="9734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вывоз: 410,75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*1,88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/чел /12 мес. = 64,3 руб.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(захоронение): 1694,62 руб./тонну*1,88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/чел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/12 мес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.*0,19255 тонн/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51,0 руб.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96459" y="3860609"/>
            <a:ext cx="4393678" cy="9734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вывоз: 410,75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/м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*2,055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/чел /12 мес. = 70,34 руб.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(захоронение): 1413,48 руб./тонну*2,055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/чел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/12 мес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.*0,18574 тонн/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44,96 руб.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2178" y="4942291"/>
            <a:ext cx="3438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гражданина составляет 115,3 руб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72971" y="4942290"/>
            <a:ext cx="3438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гражданина составит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115,3 руб.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70" y="5227901"/>
            <a:ext cx="9134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1 694,62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руб./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тонну – средневзвешенный тариф  ГУП «Завод МПБО-2» и ООО «Новый Свет» за утилизацию 1 м</a:t>
            </a: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ТКО;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1 413,48 руб./тонну – средневзвешенный тариф  ГУП «Завод МПБО-2», ООО «Новый Свет» с учетом полигонов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Ленинградской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за утилизацию 1 м</a:t>
            </a: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ТКО.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4" y="5803331"/>
            <a:ext cx="8326447" cy="10728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" y="-21679"/>
            <a:ext cx="9149431" cy="95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6439" y="97934"/>
            <a:ext cx="5803491" cy="634929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Изменение платы за вывоз и утилизацию ТКО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на территории Санкт-Петербурга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27109" y="6463924"/>
            <a:ext cx="2133600" cy="365125"/>
          </a:xfrm>
        </p:spPr>
        <p:txBody>
          <a:bodyPr/>
          <a:lstStyle/>
          <a:p>
            <a:fld id="{0F5FA265-0F5B-4F9A-B862-324DD1ADB697}" type="slidenum"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0182" y="1107395"/>
            <a:ext cx="1335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735677"/>
            <a:ext cx="882640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гражданина за утилизацию (захоронение) в настоящих условиях состоит из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услуги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ГУП «Завод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МПБО-2» и ООО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«Новый свет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оплаты услуг перевозчиков.</a:t>
            </a:r>
          </a:p>
          <a:p>
            <a:pPr indent="450000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утверждении норматива накопления ТКО, плата гражданина не превысит утвержденную плату с 01.07.2017 в размере 115,3 руб./ чел., так как: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неизменным средний размер платы за вывоз ТКО на уровне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410,75 руб./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фактические затраты по данным управляющих организаций соответствуют указанной величине за 2015 год.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объем накопления ТКО, определенный по результатам фактических замеров будет размещен не территории Ленинградской области.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захоронения на полигонах Ленинградской области  с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01.07.2017 в соответствии </a:t>
            </a:r>
            <a:b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Комитета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тарифам и ценовой политике Ленинградской области от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01.12.2016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187-п составит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754,53 руб./тонну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dirty="0" smtClean="0">
                <a:latin typeface="Times New Roman" panose="02020603050405020304" pitchFamily="18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</a:rPr>
              <a:t>118,04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руб./тонну (с НДС).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Утверждение нормативов накопления ТКО не требует пересмотра ранее принятых тарифных решений.</a:t>
            </a:r>
          </a:p>
          <a:p>
            <a:pPr algn="just">
              <a:spcAft>
                <a:spcPts val="600"/>
              </a:spcAft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4" y="5785193"/>
            <a:ext cx="8326447" cy="10728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2" y="-4477"/>
            <a:ext cx="9149431" cy="95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463930"/>
            <a:ext cx="2133600" cy="365125"/>
          </a:xfrm>
        </p:spPr>
        <p:txBody>
          <a:bodyPr/>
          <a:lstStyle/>
          <a:p>
            <a:fld id="{0F5FA265-0F5B-4F9A-B862-324DD1ADB697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68134"/>
            <a:ext cx="6955619" cy="80420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О предлагаемом формате утверждения нормативов накопления ТКО на территории Санкт-Петербурга</a:t>
            </a:r>
          </a:p>
          <a:p>
            <a:pPr lvl="0" algn="ctr"/>
            <a:endPara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638657"/>
              </p:ext>
            </p:extLst>
          </p:nvPr>
        </p:nvGraphicFramePr>
        <p:xfrm>
          <a:off x="323528" y="832049"/>
          <a:ext cx="8424937" cy="5259246"/>
        </p:xfrm>
        <a:graphic>
          <a:graphicData uri="http://schemas.openxmlformats.org/drawingml/2006/table">
            <a:tbl>
              <a:tblPr firstRow="1" firstCol="1" bandRow="1"/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4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7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78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74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Категория объекта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Расчетная единица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Норматив накопления твердых коммунальных отходов (в месяц)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9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кг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Многоквартирные дома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проживающий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0,171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31,808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Индивидуальные жилые дома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домовладение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58,072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Дошкольные образовательные организации, в том числе: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ясли;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детские сады;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прогимназии;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-центры развития ребенка.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ребенок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0,128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20,875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Общеобразовательные организации, организации дополнительного образования, в том числе: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общеобразовательные школы, лицеи;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музыкальные и художественные школы;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спортивные школы;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образовательные центры.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учащийся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0,043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7,699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Лечебные учреждения, в том числе: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диспансеры, амбулатории, поликлиники;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стоматологические клиники;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лечебно-диагностические центры, центры здоровья.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посещение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3,499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6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Прачечные, химчистки одежды и обуви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</a:t>
                      </a:r>
                      <a:r>
                        <a:rPr lang="ru-RU" sz="8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общей площади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1,704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0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Магазины промышленных товаров, магазины хозяйственных товаров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</a:t>
                      </a:r>
                      <a:r>
                        <a:rPr lang="ru-RU" sz="8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общей площади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0,131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19,323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4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Продовольственные магазины, в том числе: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супермаркеты;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универсамы,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 универмаги.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</a:t>
                      </a:r>
                      <a:r>
                        <a:rPr lang="ru-RU" sz="8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общей площади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0,125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22,488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6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Аптеки, аптечные пункты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</a:t>
                      </a:r>
                      <a:r>
                        <a:rPr lang="ru-RU" sz="8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общей площади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4,230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Салоны красоты, в том числе: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парикмахерские;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косметические салоны;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спа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-салоны, бани и сауны.</a:t>
                      </a: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</a:t>
                      </a:r>
                      <a:r>
                        <a:rPr lang="ru-RU" sz="8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общей площади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0,122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19,840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Организации, учреждения, в том числе</a:t>
                      </a: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офисные помещения;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банки и кредитные организации;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объекты почтовой связи.</a:t>
                      </a: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сотрудник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0,119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19,566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4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Учреждения общественного питания: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кафе, бары и рестораны;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столовые;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бистро и закусочные.</a:t>
                      </a: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</a:t>
                      </a:r>
                      <a:r>
                        <a:rPr lang="ru-RU" sz="8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общей площади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0,237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43,941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82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Организации социально-бытового обслуживания: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фотоателье;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мастерские по ремонту бытовой техники, очков, ключей;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мастерские по ремонту одежды и обуви.</a:t>
                      </a: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</a:t>
                      </a:r>
                      <a:r>
                        <a:rPr lang="ru-RU" sz="8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общей площади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7,334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1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Гостиничные объекты, в том числе: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отели и гостиницы;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хостелы.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место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0,171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31,808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7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4" y="5785193"/>
            <a:ext cx="8326447" cy="10728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2" y="-4477"/>
            <a:ext cx="9149431" cy="95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113463"/>
            <a:ext cx="5589984" cy="357930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фактических замерах объемов накопления ТКО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0F5FA265-0F5B-4F9A-B862-324DD1ADB697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63978"/>
              </p:ext>
            </p:extLst>
          </p:nvPr>
        </p:nvGraphicFramePr>
        <p:xfrm>
          <a:off x="107504" y="836712"/>
          <a:ext cx="8640960" cy="5261691"/>
        </p:xfrm>
        <a:graphic>
          <a:graphicData uri="http://schemas.openxmlformats.org/drawingml/2006/table">
            <a:tbl>
              <a:tblPr/>
              <a:tblGrid>
                <a:gridCol w="375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7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81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6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01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76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23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54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30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316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12996">
                <a:tc gridSpan="11"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1" marR="991" marT="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86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Итоги фактических замеров объемов накопления твердых коммунальных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отходов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территории Санкт-Петербурга в 2016 году </a:t>
                      </a:r>
                    </a:p>
                  </a:txBody>
                  <a:tcPr marL="991" marR="991" marT="9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0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объектов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Расчетные единицы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Временные нормативы накопления ТКО, утв. распоряжением Комитета от 09.07.2008 № 30-р, письмом Управления по обращению с отходами производства и потребления от 27.01.2010 № 27/21/11-ор-1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Предложение Комитета по изменению нормативов накопления ТКО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7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гр.6-гр.4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гр.6/гр.4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-100%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гр.7-гр.5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гр.7/гр.5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  -100%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куб. м/чел. (кв.м)/год (сутки) 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кг/чел. (кв.м)/год  (сутки)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куб. м/чел. (кв.м)/год (сутки)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кг/чел. (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кв.м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)/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сутки)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куб.м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кг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2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4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Многоквартирные дома: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1 жителя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1,880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362,000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2,055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381,700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0,18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19,70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4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КГО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1 жителя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0,340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73,000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0,393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83,205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4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ТКО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1 жителя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1,540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289,000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1,662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298,495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0,12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Индивидуальные жилые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дома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домовладение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3,965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696,868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Дошкольные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образовательные организации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1 ребенка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0,00270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0,270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0,0042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0,686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0,0015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0,42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Общеобразовательные организации, организации дополнительного образования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1 учащегося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0,00030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0,060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0,0014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0,253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0,0011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0,19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Диспансер, амбулатория, поликлиники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1 посещение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0,00004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0,007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0,0007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0,115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0,0007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0,11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9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Прачечные и химчистки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1 кв. м общей площади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0,00030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0,030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0,0004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0,056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0,0001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0,03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5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Промтоварные магазины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1 кв. м общей площади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0,00360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0,396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0,0043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0,635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0,0007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0,24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5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Продовольственные магазины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1 кв. м общей площади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0,00410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0,718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0,0041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0,739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3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Аптеки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1 кв. м общей площади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0,00080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0,088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0,139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1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Парикмахерские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1 кв. м общей площади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0,00400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0,560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0,0040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0,652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0,09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4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Учреждения, организации, офисы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1 сотрудника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0,00270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0,270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0,0039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0,643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0,0012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0,37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7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Учреждения общественного питания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1 кв. м общей площади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0,00700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1,400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0,0078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1,444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0,0008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0,04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8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Организации социально-бытового обслуживания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1 кв. м общей площади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0,0009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0,198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0,0011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0,241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0,0003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0,04</a:t>
                      </a:r>
                    </a:p>
                  </a:txBody>
                  <a:tcPr marL="991" marR="991" marT="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4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4" y="5785193"/>
            <a:ext cx="8326447" cy="10728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2" y="-4477"/>
            <a:ext cx="9149431" cy="95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463930"/>
            <a:ext cx="2133600" cy="365125"/>
          </a:xfrm>
        </p:spPr>
        <p:txBody>
          <a:bodyPr/>
          <a:lstStyle/>
          <a:p>
            <a:fld id="{0F5FA265-0F5B-4F9A-B862-324DD1ADB697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5940" y="0"/>
            <a:ext cx="5803491" cy="69648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выборе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расчетных единиц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нормативов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накопления ТКО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803" y="844736"/>
            <a:ext cx="8640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общественного мнения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813966"/>
              </p:ext>
            </p:extLst>
          </p:nvPr>
        </p:nvGraphicFramePr>
        <p:xfrm>
          <a:off x="1184614" y="1243908"/>
          <a:ext cx="6769336" cy="4531070"/>
        </p:xfrm>
        <a:graphic>
          <a:graphicData uri="http://schemas.openxmlformats.org/drawingml/2006/table">
            <a:tbl>
              <a:tblPr firstRow="1" bandRow="1"/>
              <a:tblGrid>
                <a:gridCol w="3672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93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Категория респондентов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814" marR="83814" marT="41907" marB="4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проголосовавших, 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814" marR="83814" marT="41907" marB="41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300" b="1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13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/м</a:t>
                      </a:r>
                      <a:r>
                        <a:rPr lang="ru-RU" sz="1300" b="1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u-RU" sz="13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кг/м</a:t>
                      </a:r>
                      <a:r>
                        <a:rPr lang="ru-RU" sz="1300" b="1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814" marR="83814" marT="41907" marB="41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300" b="1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/чел., кг/чел.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814" marR="83814" marT="41907" marB="41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6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Опрос, проведенный муниципальными образованиями по поручению администраций районов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Санкт-Петербурга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814" marR="83814" marT="41907" marB="4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37,2%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814" marR="83814" marT="41907" marB="4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62,8%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814" marR="83814" marT="41907" marB="4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Голосование на сайте, обращения по горячей линии, письменные обращения граждан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814" marR="83814" marT="41907" marB="4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45,5%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814" marR="83814" marT="41907" marB="4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54,5%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814" marR="83814" marT="41907" marB="4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0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Исполнительные органы государственной власти Санкт-Петербурга: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Комитет по тарифам Санкт-Петербурга;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Жилищный комитет;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Комитет по благоустройству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Санкт-Петербурга;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Комитет по природопользованию, охране окружающей среды и обеспечению экологической безопасности.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814" marR="83814" marT="41907" marB="4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814" marR="83814" marT="41907" marB="4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814" marR="83814" marT="41907" marB="4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91680" y="1200036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4" y="5785193"/>
            <a:ext cx="8326447" cy="10728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2" y="-4477"/>
            <a:ext cx="9149431" cy="95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463930"/>
            <a:ext cx="2133600" cy="365125"/>
          </a:xfrm>
        </p:spPr>
        <p:txBody>
          <a:bodyPr/>
          <a:lstStyle/>
          <a:p>
            <a:fld id="{0F5FA265-0F5B-4F9A-B862-324DD1ADB697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5940" y="0"/>
            <a:ext cx="5803491" cy="69648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выборе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расчетных единиц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нормативов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накопления ТКО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91680" y="1200036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387161"/>
              </p:ext>
            </p:extLst>
          </p:nvPr>
        </p:nvGraphicFramePr>
        <p:xfrm>
          <a:off x="683568" y="1445954"/>
          <a:ext cx="7992887" cy="3890772"/>
        </p:xfrm>
        <a:graphic>
          <a:graphicData uri="http://schemas.openxmlformats.org/drawingml/2006/table">
            <a:tbl>
              <a:tblPr firstRow="1" firstCol="1" bandRow="1"/>
              <a:tblGrid>
                <a:gridCol w="546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9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6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12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29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64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Административный</a:t>
                      </a:r>
                      <a:r>
                        <a:rPr lang="ru-RU" sz="13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 Санкт-Петербурга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проголосовавших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расчетные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единицы, чел.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проголосовавших,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3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/м</a:t>
                      </a:r>
                      <a:r>
                        <a:rPr lang="ru-RU" sz="13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кг/м</a:t>
                      </a:r>
                      <a:r>
                        <a:rPr lang="ru-RU" sz="13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3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/чел., кг/чел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Выборгский район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Адмиралтейский район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Фрунзенский район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86 109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158 081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Петродворцовый район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637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Колпинский район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Приморский район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3 807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1 372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Пушкинский район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Василеостровский район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6 656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7 820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Калининский района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1 514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Красногвардейский район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Кировский район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2 361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2 083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Кронштадтский район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Красносельский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Московский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51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103 102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173 886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8" marR="6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0864" y="707290"/>
            <a:ext cx="92633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мониторинга общественного мнения </a:t>
            </a:r>
            <a:r>
              <a:rPr lang="ru-RU" alt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административным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районам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выборе расчетных единиц</a:t>
            </a:r>
            <a:r>
              <a:rPr kumimoji="0" lang="ru-RU" alt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установления нормативов накопления ТКО для жителей многоквартирных домов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Санкт-Петербурга*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423" y="5412367"/>
            <a:ext cx="8703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Данные получены от муниципальных образований административных районов Санкт-Петербурга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Администрации Кировского района и Центрального района высказали мнение о целесообразности утверждения расчетной единицы -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/м</a:t>
            </a:r>
            <a:r>
              <a:rPr lang="ru-RU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кг/м</a:t>
            </a:r>
            <a:r>
              <a:rPr lang="ru-RU" sz="14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4" y="5785193"/>
            <a:ext cx="8326447" cy="10728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2" y="-4477"/>
            <a:ext cx="9149431" cy="95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463930"/>
            <a:ext cx="2133600" cy="365125"/>
          </a:xfrm>
        </p:spPr>
        <p:txBody>
          <a:bodyPr/>
          <a:lstStyle/>
          <a:p>
            <a:fld id="{0F5FA265-0F5B-4F9A-B862-324DD1ADB697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5940" y="0"/>
            <a:ext cx="5803491" cy="388707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последствиях установления расчетных единиц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727" y="882778"/>
            <a:ext cx="8640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установления нормативов накопления ТКО в м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/чел и кг/чел.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91680" y="1200036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723778"/>
              </p:ext>
            </p:extLst>
          </p:nvPr>
        </p:nvGraphicFramePr>
        <p:xfrm>
          <a:off x="539552" y="1340768"/>
          <a:ext cx="8064896" cy="4563192"/>
        </p:xfrm>
        <a:graphic>
          <a:graphicData uri="http://schemas.openxmlformats.org/drawingml/2006/table">
            <a:tbl>
              <a:tblPr firstRow="1" bandRow="1"/>
              <a:tblGrid>
                <a:gridCol w="42545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03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Положительные последствия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Отрицательные последствия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0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Понятное для граждан и справедливое формирование платы за образованные ТКО, так как граждане являются субъектом образования отходов.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Наличие возможности не оплачивать услугу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отсутствии гражданина.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Объективное измерение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объемов накопления ТКО в связи с превышением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фактически проживающих граждан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Санкт-Петербурге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над количеством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зарегистрированных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граждан.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4.Стимулирование исполнителей коммунальных услуг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полному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мониторингу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фактически проживающих граждан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многоквартирных домах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целях снижения дебиторской задолженности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только в отношении платы за ТКО, но и других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видов коммунальных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услуг.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566" marR="77566" marT="38783" marB="387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Отсутствие полных сведений о количестве проживающих.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задолженности у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исполнителей коммунальных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услуг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связи с наличием незарегистрированных граждан.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Граждане,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проживающие в квартирах </a:t>
                      </a:r>
                      <a:b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площадью на одного человека меньше </a:t>
                      </a:r>
                      <a:b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кв.м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будут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платить больше.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566" marR="77566" marT="38783" marB="387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6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7" y="5877272"/>
            <a:ext cx="8326447" cy="10728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2" y="-4477"/>
            <a:ext cx="9149431" cy="95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463930"/>
            <a:ext cx="2133600" cy="365125"/>
          </a:xfrm>
        </p:spPr>
        <p:txBody>
          <a:bodyPr/>
          <a:lstStyle/>
          <a:p>
            <a:fld id="{0F5FA265-0F5B-4F9A-B862-324DD1ADB697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5940" y="0"/>
            <a:ext cx="5803491" cy="69648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видах объектов, для которых будут установлены нормативы накопления ТКО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355" y="795653"/>
            <a:ext cx="9009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объектов, на которые будут распространены результаты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фактических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замеров объемов накопления ТКО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91680" y="1200036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496139"/>
              </p:ext>
            </p:extLst>
          </p:nvPr>
        </p:nvGraphicFramePr>
        <p:xfrm>
          <a:off x="64355" y="1072652"/>
          <a:ext cx="8798432" cy="5227368"/>
        </p:xfrm>
        <a:graphic>
          <a:graphicData uri="http://schemas.openxmlformats.org/drawingml/2006/table">
            <a:tbl>
              <a:tblPr firstRow="1" firstCol="1" bandRow="1"/>
              <a:tblGrid>
                <a:gridCol w="477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3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545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30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9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№, п/п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категории объектов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Виды объектов, на которые распространяется норматив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Расчетные единицы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Многоквартирные дома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многоквартирные дома, общежития,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коммунальные квартиры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проживающий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Индивидуальные жилые дома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индивидуальные жилые дома;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садоводства;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домовладение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Дошкольные образовательные организации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детские сады;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ясли;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ребенок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8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Общеобразовательные организации, организации дополнительного образования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общеобразовательные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школы и лицеи;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музыкальные и художественные школы;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-спортивные школы;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образовательные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учащийся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Диспансер, амбулатория, поликлиники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диспансер,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амбулатория,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поликлиники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стоматологические клиники;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лечебно-диагностические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центры,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здоровья.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посещение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Прачечные и химчистки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прачечные;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химчистки одежды и обуви.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</a:t>
                      </a:r>
                      <a:r>
                        <a:rPr lang="ru-RU" sz="9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общей площади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9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Промтоварные магазины, 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магазины промышленных товаров;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магазины хозяйственных товаров.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</a:t>
                      </a:r>
                      <a:r>
                        <a:rPr lang="ru-RU" sz="9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общей площади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Продовольственные магазины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супермаркеты;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универсамы,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универмаги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</a:t>
                      </a:r>
                      <a:r>
                        <a:rPr lang="ru-RU" sz="9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общей площади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6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Аптеки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аптеки и аптечные пункты;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</a:t>
                      </a:r>
                      <a:r>
                        <a:rPr lang="ru-RU" sz="9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общей площади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8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Салоны красоты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парикмахерские;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косметические салоны;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9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спа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-салоны,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бани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сауны.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</a:t>
                      </a:r>
                      <a:r>
                        <a:rPr lang="ru-RU" sz="9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общей площади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9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Учреждения, организации, офисы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офисные помещения;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банки и кредитные организации;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объекты почтовой связи.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сотрудник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9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Учреждения общественного питания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кафе, бары и рестораны;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столовые;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бистро и закусочные.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</a:t>
                      </a:r>
                      <a:r>
                        <a:rPr lang="ru-RU" sz="9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общей площади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9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Организации социально-бытового обслуживания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фотоателье;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мастерские по ремонту бытовой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техники,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очков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ключей;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мастерские по ремонту одежды и обуви. </a:t>
                      </a: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</a:t>
                      </a:r>
                      <a:r>
                        <a:rPr lang="ru-RU" sz="9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общей площади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9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Гостиничные объекты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отели и гостиницы;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хостелы.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место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3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4" y="5803331"/>
            <a:ext cx="8326447" cy="10728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" y="-21679"/>
            <a:ext cx="9149431" cy="95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44624"/>
            <a:ext cx="5803491" cy="634929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Об обращении с ТКО на территории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Санкт-Петербурга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27109" y="6463924"/>
            <a:ext cx="2133600" cy="365125"/>
          </a:xfrm>
        </p:spPr>
        <p:txBody>
          <a:bodyPr/>
          <a:lstStyle/>
          <a:p>
            <a:fld id="{0F5FA265-0F5B-4F9A-B862-324DD1ADB697}" type="slidenum"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445" y="1808300"/>
            <a:ext cx="824914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предлагаемыми нормативами накопления ТКО 31,81 кг/чел.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 и численностью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Санкт-Петербурга 5 225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690 человек за год в жилом фонде Санкт-Петербурга будет образовано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1 994 750, 39 тонн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ТКО. </a:t>
            </a:r>
          </a:p>
          <a:p>
            <a:pPr indent="450000" algn="just"/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объем накопления планируется разместить на объектах: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организаций, регулируемых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Санкт-Петербурга: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ГУП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«Завод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МПБО-2», ООО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«Новый свет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», суммарный объем мощности производственных площадок которых составляет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1 179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000 тонн;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2)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организаций, регулируемых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тарифам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ценовой политике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соответствии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Территориальной схемой обращения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отходами,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том числе с ТКО Ленинградской области,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суммарной мощностью площадок 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815 750,39 тонн.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1190544"/>
            <a:ext cx="4228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накоплении и размещении ТКО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7"/>
            <a:ext cx="9149431" cy="95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2" y="5780972"/>
            <a:ext cx="8326447" cy="10728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43809" y="41140"/>
            <a:ext cx="6300192" cy="57337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Нормативы накопления твердых бытовых отходов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в жилом фонде по городам-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миллионникам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в 2016 году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27109" y="6463924"/>
            <a:ext cx="2133600" cy="365125"/>
          </a:xfrm>
        </p:spPr>
        <p:txBody>
          <a:bodyPr/>
          <a:lstStyle/>
          <a:p>
            <a:fld id="{0F5FA265-0F5B-4F9A-B862-324DD1ADB697}" type="slidenum"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6" y="1147324"/>
            <a:ext cx="8984617" cy="46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4" y="5803331"/>
            <a:ext cx="8326447" cy="10728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7"/>
            <a:ext cx="9149431" cy="95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7" y="41140"/>
            <a:ext cx="6228184" cy="57337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Нормативы накопления твердых бытовых отходов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в жилом фонде по городам-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миллионникам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в 2016 году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27109" y="6463924"/>
            <a:ext cx="2133600" cy="365125"/>
          </a:xfrm>
        </p:spPr>
        <p:txBody>
          <a:bodyPr/>
          <a:lstStyle/>
          <a:p>
            <a:fld id="{0F5FA265-0F5B-4F9A-B862-324DD1ADB697}" type="slidenum"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29" y="939871"/>
            <a:ext cx="8543779" cy="493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5821</TotalTime>
  <Words>1916</Words>
  <Application>Microsoft Office PowerPoint</Application>
  <PresentationFormat>Экран (4:3)</PresentationFormat>
  <Paragraphs>653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Фоминцева</dc:creator>
  <cp:lastModifiedBy>Фоминцева</cp:lastModifiedBy>
  <cp:revision>309</cp:revision>
  <cp:lastPrinted>2017-03-13T06:52:55Z</cp:lastPrinted>
  <dcterms:created xsi:type="dcterms:W3CDTF">2016-12-21T14:26:20Z</dcterms:created>
  <dcterms:modified xsi:type="dcterms:W3CDTF">2017-03-24T07:35:48Z</dcterms:modified>
</cp:coreProperties>
</file>